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10287000" cx="18288000"/>
  <p:notesSz cx="10287000" cy="18288000"/>
  <p:embeddedFontLst>
    <p:embeddedFont>
      <p:font typeface="Inter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Inter-bold.fntdata"/><Relationship Id="rId10" Type="http://schemas.openxmlformats.org/officeDocument/2006/relationships/slide" Target="slides/slide6.xml"/><Relationship Id="rId21" Type="http://schemas.openxmlformats.org/officeDocument/2006/relationships/font" Target="fonts/Inter-regular.fntdata"/><Relationship Id="rId13" Type="http://schemas.openxmlformats.org/officeDocument/2006/relationships/slide" Target="slides/slide9.xml"/><Relationship Id="rId24" Type="http://schemas.openxmlformats.org/officeDocument/2006/relationships/font" Target="fonts/Inter-boldItalic.fntdata"/><Relationship Id="rId12" Type="http://schemas.openxmlformats.org/officeDocument/2006/relationships/slide" Target="slides/slide8.xml"/><Relationship Id="rId23" Type="http://schemas.openxmlformats.org/officeDocument/2006/relationships/font" Target="fonts/Inter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37a596aa3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3a37a596aa3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a37a596aa3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5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30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31.png"/><Relationship Id="rId5" Type="http://schemas.openxmlformats.org/officeDocument/2006/relationships/hyperlink" Target="https://youtube.com/shorts/Fg8HgaUWTJA?feature=shar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40.png"/><Relationship Id="rId5" Type="http://schemas.openxmlformats.org/officeDocument/2006/relationships/hyperlink" Target="https://youtube.com/shorts/cLhw7kncVQY?feature=share" TargetMode="External"/><Relationship Id="rId6" Type="http://schemas.openxmlformats.org/officeDocument/2006/relationships/hyperlink" Target="https://youtube.com/shorts/cLhw7kncVQY?feature=share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9.png"/><Relationship Id="rId4" Type="http://schemas.openxmlformats.org/officeDocument/2006/relationships/image" Target="../media/image51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27.png"/><Relationship Id="rId5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5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8.png"/><Relationship Id="rId10" Type="http://schemas.openxmlformats.org/officeDocument/2006/relationships/image" Target="../media/image42.png"/><Relationship Id="rId13" Type="http://schemas.openxmlformats.org/officeDocument/2006/relationships/image" Target="../media/image43.png"/><Relationship Id="rId1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Relationship Id="rId14" Type="http://schemas.openxmlformats.org/officeDocument/2006/relationships/image" Target="../media/image47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Relationship Id="rId7" Type="http://schemas.openxmlformats.org/officeDocument/2006/relationships/image" Target="../media/image41.png"/><Relationship Id="rId8" Type="http://schemas.openxmlformats.org/officeDocument/2006/relationships/image" Target="../media/image5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1E2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0" y="3171825"/>
            <a:ext cx="94488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" name="Google Shape;1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83947" y="0"/>
            <a:ext cx="5604053" cy="76444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" name="Google Shape;1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97150" y="9391650"/>
            <a:ext cx="2219325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17278350" y="9420225"/>
            <a:ext cx="1333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75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523875" y="5143500"/>
            <a:ext cx="15606300" cy="16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1" lang="en-US" sz="3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Empowering the +300M visually impaired individuals to live a full life! 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1E1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" name="Google Shape;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82750" y="0"/>
            <a:ext cx="390525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" name="Google Shape;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97150" y="9391650"/>
            <a:ext cx="2219325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" name="Google Shape;2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718185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8820150" y="3228975"/>
            <a:ext cx="7534275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F5F5F5"/>
                </a:solidFill>
                <a:latin typeface="Inter"/>
                <a:ea typeface="Inter"/>
                <a:cs typeface="Inter"/>
                <a:sym typeface="Inter"/>
              </a:rPr>
              <a:t>Friend who was born partially blind, and lost his vision at age 7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600" u="none" cap="none" strike="noStrike">
                <a:solidFill>
                  <a:srgbClr val="F5F5F5"/>
                </a:solidFill>
                <a:latin typeface="Inter"/>
                <a:ea typeface="Inter"/>
                <a:cs typeface="Inter"/>
                <a:sym typeface="Inter"/>
              </a:rPr>
              <a:t>He’s the inspiration behind Fovionics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820150" y="1933575"/>
            <a:ext cx="6353175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979797"/>
              </a:buClr>
              <a:buSzPts val="7200"/>
              <a:buFont typeface="Inter"/>
              <a:buNone/>
            </a:pPr>
            <a:r>
              <a:rPr b="1" i="0" lang="en-US" sz="7200" u="none" cap="none" strike="noStrike">
                <a:solidFill>
                  <a:srgbClr val="979797"/>
                </a:solidFill>
                <a:latin typeface="Inter"/>
                <a:ea typeface="Inter"/>
                <a:cs typeface="Inter"/>
                <a:sym typeface="Inter"/>
              </a:rPr>
              <a:t>Meet Augusto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7278350" y="9420225"/>
            <a:ext cx="1333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75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7" name="Google Shape;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44750" y="8324850"/>
            <a:ext cx="2524125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" name="Google Shape;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63200" y="5686425"/>
            <a:ext cx="624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" name="Google Shape;3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5686425"/>
            <a:ext cx="53340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352425" y="952500"/>
            <a:ext cx="1484947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25"/>
              <a:buFont typeface="Inter"/>
              <a:buNone/>
            </a:pPr>
            <a:r>
              <a:rPr b="1" i="0" lang="en-US" sz="412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Tools are expensive or not enough</a:t>
            </a:r>
            <a:endParaRPr b="0" i="0" sz="4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476250" y="2314575"/>
            <a:ext cx="6581775" cy="3371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Inter"/>
              <a:buNone/>
            </a:pPr>
            <a:br>
              <a:rPr b="0" i="0" lang="en-US" sz="3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These individuals rely on tools made for the general public, which don’t help with navigation or provide the information the way they need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5"/>
          <p:cNvSpPr/>
          <p:nvPr/>
        </p:nvSpPr>
        <p:spPr>
          <a:xfrm>
            <a:off x="10363200" y="2314575"/>
            <a:ext cx="702945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Inter"/>
              <a:buNone/>
            </a:pPr>
            <a:br>
              <a:rPr b="0" i="0" lang="en-US" sz="3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75% of the visually impaired individuals don’t have access to technology because of  high costs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17287875" y="9420225"/>
            <a:ext cx="1333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7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1828800" y="2819400"/>
            <a:ext cx="1143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0" name="Google Shape;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7972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1" name="Google Shape;5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4300" y="0"/>
            <a:ext cx="105537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2" name="Google Shape;5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790950"/>
            <a:ext cx="8810625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6"/>
          <p:cNvSpPr/>
          <p:nvPr/>
        </p:nvSpPr>
        <p:spPr>
          <a:xfrm>
            <a:off x="523875" y="3981450"/>
            <a:ext cx="5629275" cy="7674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2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Inter"/>
              <a:buNone/>
            </a:pPr>
            <a:r>
              <a:rPr b="1" i="0" lang="en-US" sz="5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Smart Glasses</a:t>
            </a:r>
            <a:endParaRPr b="0" i="0" sz="5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523875" y="5143500"/>
            <a:ext cx="7267575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 that the visually impaired never have to rely on others again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0" name="Google Shape;6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1" name="Google Shape;6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962025"/>
            <a:ext cx="14792325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2" name="Google Shape;6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4325" y="1914525"/>
            <a:ext cx="8429625" cy="50958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/>
          <p:nvPr/>
        </p:nvSpPr>
        <p:spPr>
          <a:xfrm>
            <a:off x="9305925" y="1914525"/>
            <a:ext cx="9039225" cy="3829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53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25"/>
              <a:buFont typeface="Inter"/>
              <a:buNone/>
            </a:pPr>
            <a:r>
              <a:rPr b="1" i="0" lang="en-US" sz="412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Companion (Available on Partner and Proprietary Glasses)</a:t>
            </a:r>
            <a:br>
              <a:rPr b="1" i="0" lang="en-US" sz="412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412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412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Help users with daily tasks like cooking, reading the mail, recognizing people</a:t>
            </a:r>
            <a:endParaRPr b="0" i="0" sz="4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9" name="Google Shape;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0" name="Google Shape;7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75" y="1600216"/>
            <a:ext cx="10632096" cy="601000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/>
          <p:nvPr/>
        </p:nvSpPr>
        <p:spPr>
          <a:xfrm>
            <a:off x="11772900" y="2705100"/>
            <a:ext cx="5991225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First Smart Glasses in the world with 3D Spatial awareness and Immersive Haptics 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Helps users navigate unknown environments through haptics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Companion sees and understands depth  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Launching 2026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7" name="Google Shape;7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8" name="Google Shape;7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9" name="Google Shape;7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01125" y="5334000"/>
            <a:ext cx="9286875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85" name="Google Shape;8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6" name="Google Shape;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6300" y="0"/>
            <a:ext cx="581025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0"/>
          <p:cNvSpPr/>
          <p:nvPr/>
        </p:nvSpPr>
        <p:spPr>
          <a:xfrm>
            <a:off x="7820025" y="2905125"/>
            <a:ext cx="6362700" cy="386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7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Demo 1 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Accessing menus challenge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3600" u="sng" cap="none" strike="noStrike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5"/>
              </a:rPr>
              <a:t>https://youtube.com/shorts/Fg8HgaUWTJA?feature=share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3" name="Google Shape;9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4" name="Google Shape;9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0"/>
            <a:ext cx="57912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1"/>
          <p:cNvSpPr/>
          <p:nvPr/>
        </p:nvSpPr>
        <p:spPr>
          <a:xfrm>
            <a:off x="7858125" y="3048000"/>
            <a:ext cx="6362700" cy="5581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Demo 2 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Additional use case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3600" u="sng" cap="none" strike="noStrike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5"/>
              </a:rPr>
              <a:t>https://youtube.com/shorts/cLhw7kncVQY?feature=share</a:t>
            </a:r>
            <a:br>
              <a:rPr b="1" i="0" lang="en-US" sz="3600" u="sng" cap="none" strike="noStrike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6"/>
              </a:rPr>
            </a:br>
            <a:br>
              <a:rPr b="1" i="0" lang="en-US" sz="5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01" name="Google Shape;10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"/>
          <p:cNvSpPr/>
          <p:nvPr/>
        </p:nvSpPr>
        <p:spPr>
          <a:xfrm>
            <a:off x="409575" y="628650"/>
            <a:ext cx="17935575" cy="9020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2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Tasks (AI Companion)</a:t>
            </a: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Wake word detection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Image capture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ToF data capture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Image pre processing (cropping, compressing, partitioning for BLE data transfer) 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Image and ToF data transfer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Assembly of image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Image analysis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ToF Analysis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Capture of audio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Audio pre processing (compression, partitioning for BLE data transfer)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Audio data transfer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Audio analysis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Speech to text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Natural Language Generation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Text to Speech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BLE data transfer 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Request playing for the user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08" name="Google Shape;1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/>
          <p:nvPr/>
        </p:nvSpPr>
        <p:spPr>
          <a:xfrm>
            <a:off x="647700" y="1114425"/>
            <a:ext cx="1626870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Technical Goals </a:t>
            </a: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We’d like to perform tasks locally to reduce latency and not rely on internet connectivity. As AI advancements are released, we will be able to run models locally one by one.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Running locally today:</a:t>
            </a:r>
            <a:b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Image pre processing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Audio pre processing 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Audio and image partitioning for BLE data transfer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Algorithm for object detection of ToF and haptics 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ToF pre processing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3" cy="10287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6" name="Google Shape;11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3" cy="10287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7" name="Google Shape;11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81775" y="3067050"/>
            <a:ext cx="4591050" cy="451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8" name="Google Shape;11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700" y="3990975"/>
            <a:ext cx="23907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9" name="Google Shape;11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7175" y="2638425"/>
            <a:ext cx="5438775" cy="537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571500" y="723900"/>
            <a:ext cx="12849300" cy="13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These numbers will more than double due to the aging population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/>
          <p:nvPr/>
        </p:nvSpPr>
        <p:spPr>
          <a:xfrm>
            <a:off x="7115175" y="3906292"/>
            <a:ext cx="3200700" cy="12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Inter"/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$12B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/>
          <p:nvPr/>
        </p:nvSpPr>
        <p:spPr>
          <a:xfrm>
            <a:off x="381000" y="5181600"/>
            <a:ext cx="51912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Direct costs related to vision loss spent in the U.S. per year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6700763" y="5181600"/>
            <a:ext cx="44007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Assistive technology &amp; wearable segment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/>
          <p:nvPr/>
        </p:nvSpPr>
        <p:spPr>
          <a:xfrm>
            <a:off x="12106275" y="5114925"/>
            <a:ext cx="3591000" cy="16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1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73"/>
              <a:buFont typeface="Inter"/>
              <a:buNone/>
            </a:pPr>
            <a:r>
              <a:rPr b="1" i="0" lang="en-US" sz="2373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Assistive devices, rehab centers, special education, O&amp;M</a:t>
            </a:r>
            <a:endParaRPr b="0" i="0" sz="237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4"/>
          <p:cNvSpPr/>
          <p:nvPr/>
        </p:nvSpPr>
        <p:spPr>
          <a:xfrm>
            <a:off x="190500" y="3086100"/>
            <a:ext cx="5181600" cy="13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Inter"/>
              <a:buNone/>
            </a:pPr>
            <a:br>
              <a:rPr b="1" i="0" lang="en-US" sz="4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7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$130B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12411075" y="3362325"/>
            <a:ext cx="2728500" cy="10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Inter"/>
              <a:buNone/>
            </a:pPr>
            <a:br>
              <a:rPr b="1" i="0" lang="en-US" sz="4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4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$400M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2" name="Google Shape;13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33" name="Google Shape;13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8" y="0"/>
            <a:ext cx="18285712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34" name="Google Shape;13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0025" y="600075"/>
            <a:ext cx="9077325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/>
          <p:nvPr/>
        </p:nvSpPr>
        <p:spPr>
          <a:xfrm>
            <a:off x="200025" y="885825"/>
            <a:ext cx="12601575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7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Starting with visually impaired individuals, and looking at other markets 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5"/>
          <p:cNvSpPr/>
          <p:nvPr/>
        </p:nvSpPr>
        <p:spPr>
          <a:xfrm>
            <a:off x="2247900" y="8620125"/>
            <a:ext cx="13258800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Multi trillion dollar market potential for the next few years! 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/>
          <p:nvPr/>
        </p:nvSpPr>
        <p:spPr>
          <a:xfrm>
            <a:off x="6372225" y="3619500"/>
            <a:ext cx="5000625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7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Aging Population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760M potential Users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12325350" y="3619500"/>
            <a:ext cx="5734050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7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International Travelers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1.3B potential Users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5"/>
          <p:cNvSpPr/>
          <p:nvPr/>
        </p:nvSpPr>
        <p:spPr>
          <a:xfrm>
            <a:off x="171450" y="3619500"/>
            <a:ext cx="5381625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7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Enterprise AR Platform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485M potential Users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5"/>
          <p:cNvSpPr/>
          <p:nvPr/>
        </p:nvSpPr>
        <p:spPr>
          <a:xfrm>
            <a:off x="6181725" y="6953250"/>
            <a:ext cx="5381625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7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3D Mapping of Cities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6" name="Google Shape;14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7" name="Google Shape;14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8" y="0"/>
            <a:ext cx="18285712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8" name="Google Shape;14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" y="561975"/>
            <a:ext cx="9077325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/>
          <p:nvPr/>
        </p:nvSpPr>
        <p:spPr>
          <a:xfrm>
            <a:off x="914400" y="847725"/>
            <a:ext cx="155448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7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Inter"/>
              <a:buNone/>
            </a:pPr>
            <a:r>
              <a:rPr b="1" i="0" lang="en-US" sz="37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Glasses brands will start adopting this technology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1724025" y="3600450"/>
            <a:ext cx="15163800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7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Smart glasses is the future of wearable technologies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Many glasses companies will start to adopt the technology, and we will be pioneers in providing the technology for these companies.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5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6" name="Google Shape;15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8" y="0"/>
            <a:ext cx="18285712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7" name="Google Shape;15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828675"/>
            <a:ext cx="3905250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8" name="Google Shape;15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925" y="5486400"/>
            <a:ext cx="16573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9" name="Google Shape;15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0375" y="5819775"/>
            <a:ext cx="174307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0" name="Google Shape;16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315825" y="8715375"/>
            <a:ext cx="9525" cy="76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1" name="Google Shape;161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52925" y="0"/>
            <a:ext cx="13935075" cy="51393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2" name="Google Shape;162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29650" y="5676900"/>
            <a:ext cx="10287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3" name="Google Shape;163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00875" y="828675"/>
            <a:ext cx="3905250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4" name="Google Shape;164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3258800" y="5819775"/>
            <a:ext cx="160020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5" name="Google Shape;165;p1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92375" y="5676900"/>
            <a:ext cx="71437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6" name="Google Shape;166;p1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449675" y="5581650"/>
            <a:ext cx="95250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7" name="Google Shape;167;p1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3487400" y="828675"/>
            <a:ext cx="3714750" cy="39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/>
          <p:nvPr/>
        </p:nvSpPr>
        <p:spPr>
          <a:xfrm>
            <a:off x="17278350" y="9420225"/>
            <a:ext cx="180975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7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1362075" y="4943475"/>
            <a:ext cx="39433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Gabriel Habech, CEO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7753350" y="4943475"/>
            <a:ext cx="290512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Oleh Krainyk, CTO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13087350" y="4943475"/>
            <a:ext cx="486727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Ioannis, Hardware Developer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6734175" y="7248525"/>
            <a:ext cx="56007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8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Worked in computer vision for government facilities</a:t>
            </a:r>
            <a:b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Telora alumni, fellowship by Eliam Medina founder of Willing (YC &amp; acquired by Metlife)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13087350" y="7248525"/>
            <a:ext cx="4638675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8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Over 30 years of embedded hardware design experience </a:t>
            </a:r>
            <a:b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Sold and delivered 200k units of his own products to over 70 countries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661850" y="7267575"/>
            <a:ext cx="56919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Worked at a NASA lab doing materials testing and sensor nano fabrication</a:t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Built a successful paper manufacturing business in Brazil</a:t>
            </a:r>
            <a:endParaRPr sz="2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0" name="Google Shape;18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1" name="Google Shape;18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79832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8"/>
          <p:cNvSpPr/>
          <p:nvPr/>
        </p:nvSpPr>
        <p:spPr>
          <a:xfrm>
            <a:off x="3581400" y="3067050"/>
            <a:ext cx="10820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28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61"/>
              <a:buFont typeface="Inter"/>
              <a:buNone/>
            </a:pPr>
            <a:r>
              <a:rPr b="1" i="0" lang="en-US" sz="6261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Join us to shape the future of accessible wearables</a:t>
            </a:r>
            <a:br>
              <a:rPr b="1" i="0" lang="en-US" sz="6261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gabriel@fovionics.com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www.fovionics.com</a:t>
            </a: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6261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b="1" i="0" lang="en-US" sz="6261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endParaRPr b="0" i="0" sz="626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